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5"/>
  </p:notesMasterIdLst>
  <p:sldIdLst>
    <p:sldId id="268" r:id="rId2"/>
    <p:sldId id="257" r:id="rId3"/>
    <p:sldId id="270" r:id="rId4"/>
    <p:sldId id="256" r:id="rId5"/>
    <p:sldId id="258" r:id="rId6"/>
    <p:sldId id="280" r:id="rId7"/>
    <p:sldId id="260" r:id="rId8"/>
    <p:sldId id="264" r:id="rId9"/>
    <p:sldId id="261" r:id="rId10"/>
    <p:sldId id="263" r:id="rId11"/>
    <p:sldId id="278" r:id="rId12"/>
    <p:sldId id="272" r:id="rId13"/>
    <p:sldId id="273" r:id="rId14"/>
    <p:sldId id="282" r:id="rId15"/>
    <p:sldId id="283" r:id="rId16"/>
    <p:sldId id="274" r:id="rId17"/>
    <p:sldId id="276" r:id="rId18"/>
    <p:sldId id="279" r:id="rId19"/>
    <p:sldId id="284" r:id="rId20"/>
    <p:sldId id="285" r:id="rId21"/>
    <p:sldId id="265" r:id="rId22"/>
    <p:sldId id="286" r:id="rId23"/>
    <p:sldId id="267" r:id="rId2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4A933-F79D-4603-9DB3-99E11DBAB893}" type="datetimeFigureOut">
              <a:rPr lang="fi-FI" smtClean="0"/>
              <a:pPr/>
              <a:t>10.11.2013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F47D6-9797-44F2-AF43-61D3C9C542BF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9879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047" name="Picture 23" descr="jhg jgj hg jtytit 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Page </a:t>
            </a:r>
            <a:fld id="{F157C963-12DF-4E1B-A425-B5950FC7012C}" type="slidenum">
              <a:rPr lang="fr-FR" b="1">
                <a:solidFill>
                  <a:schemeClr val="bg1"/>
                </a:solidFill>
              </a:rPr>
              <a:pPr/>
              <a:t>‹#›</a:t>
            </a:fld>
            <a:endParaRPr lang="fr-FR" b="1">
              <a:solidFill>
                <a:schemeClr val="bg1"/>
              </a:solidFill>
            </a:endParaRPr>
          </a:p>
        </p:txBody>
      </p:sp>
      <p:pic>
        <p:nvPicPr>
          <p:cNvPr id="5" name="Picture 2" descr="oppimisymparistot_pysty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289925" y="0"/>
            <a:ext cx="8540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fade thruBlk="1"/>
  </p:transition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aktiivisuushanke/" TargetMode="External"/><Relationship Id="rId2" Type="http://schemas.openxmlformats.org/officeDocument/2006/relationships/hyperlink" Target="http://aktiivisuushanke.wordpres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du.fi/perusopetus/liikunta/teknologia_liikunnanopetuksessa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Otsikko 1"/>
          <p:cNvSpPr>
            <a:spLocks noGrp="1"/>
          </p:cNvSpPr>
          <p:nvPr>
            <p:ph type="ctrTitle" idx="4294967295"/>
          </p:nvPr>
        </p:nvSpPr>
        <p:spPr>
          <a:xfrm>
            <a:off x="684213" y="981075"/>
            <a:ext cx="8229600" cy="1470025"/>
          </a:xfrm>
          <a:prstGeom prst="rect">
            <a:avLst/>
          </a:prstGeom>
        </p:spPr>
        <p:txBody>
          <a:bodyPr bIns="9144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sz="4800" dirty="0" smtClean="0">
                <a:solidFill>
                  <a:srgbClr val="FFFFFF"/>
                </a:solidFill>
              </a:rPr>
              <a:t>Teknologia ja liikunnanopetus oppimisympäristöhankkeissa</a:t>
            </a:r>
            <a:br>
              <a:rPr lang="fi-FI" sz="4800" dirty="0" smtClean="0">
                <a:solidFill>
                  <a:srgbClr val="FFFFFF"/>
                </a:solidFill>
              </a:rPr>
            </a:br>
            <a:r>
              <a:rPr lang="fi-FI" sz="4800" dirty="0" smtClean="0">
                <a:solidFill>
                  <a:srgbClr val="FFFFFF"/>
                </a:solidFill>
              </a:rPr>
              <a:t>	</a:t>
            </a:r>
            <a:br>
              <a:rPr lang="fi-FI" sz="4800" dirty="0" smtClean="0">
                <a:solidFill>
                  <a:srgbClr val="FFFFFF"/>
                </a:solidFill>
              </a:rPr>
            </a:br>
            <a:r>
              <a:rPr lang="fi-FI" sz="4800" dirty="0" smtClean="0">
                <a:solidFill>
                  <a:srgbClr val="FFFFFF"/>
                </a:solidFill>
              </a:rPr>
              <a:t>	</a:t>
            </a:r>
            <a:endParaRPr lang="fi-FI" sz="4800" dirty="0">
              <a:solidFill>
                <a:srgbClr val="FFFFFF"/>
              </a:solidFill>
            </a:endParaRPr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4294967295"/>
          </p:nvPr>
        </p:nvSpPr>
        <p:spPr>
          <a:xfrm>
            <a:off x="3131840" y="6165304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Aktiivisuushanke 2013</a:t>
            </a:r>
            <a:endParaRPr lang="fi-FI" dirty="0"/>
          </a:p>
        </p:txBody>
      </p:sp>
      <p:pic>
        <p:nvPicPr>
          <p:cNvPr id="23556" name="Picture 8" descr="RCX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4437112"/>
            <a:ext cx="1800200" cy="209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kstikehys 9"/>
          <p:cNvSpPr txBox="1">
            <a:spLocks noChangeArrowheads="1"/>
          </p:cNvSpPr>
          <p:nvPr/>
        </p:nvSpPr>
        <p:spPr bwMode="auto">
          <a:xfrm>
            <a:off x="3635375" y="2852738"/>
            <a:ext cx="5257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i-FI" b="1">
                <a:solidFill>
                  <a:srgbClr val="FFFFFF"/>
                </a:solidFill>
              </a:rPr>
              <a:t>teknologia liikunnanopetuksessa 2008-2010</a:t>
            </a:r>
          </a:p>
          <a:p>
            <a:pPr>
              <a:buFont typeface="Arial" charset="0"/>
              <a:buChar char="•"/>
            </a:pPr>
            <a:endParaRPr lang="fi-FI" b="1">
              <a:solidFill>
                <a:srgbClr val="FFFFFF"/>
              </a:solidFill>
            </a:endParaRPr>
          </a:p>
          <a:p>
            <a:pPr>
              <a:buFont typeface="Arial" charset="0"/>
              <a:buChar char="•"/>
            </a:pPr>
            <a:r>
              <a:rPr lang="fi-FI" b="1"/>
              <a:t>Liikuntateknologian mahdollisuuksien kartoittaminen ja käyttö oppimisympäristöjen kokonaisvaltaisessa kehittämisessä 2012-2014</a:t>
            </a:r>
            <a:endParaRPr lang="fi-FI">
              <a:solidFill>
                <a:srgbClr val="FFFFFF"/>
              </a:solidFill>
            </a:endParaRPr>
          </a:p>
          <a:p>
            <a:pPr algn="l"/>
            <a:endParaRPr lang="fi-FI">
              <a:solidFill>
                <a:srgbClr val="FFFFFF"/>
              </a:solidFill>
            </a:endParaRPr>
          </a:p>
          <a:p>
            <a:endParaRPr lang="fi-FI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Aktiivisuusmittaus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	Teknologian </a:t>
            </a:r>
            <a:r>
              <a:rPr lang="fi-FI" dirty="0" smtClean="0"/>
              <a:t>avulla pyritään vaikuttamaan oppilaiden liikuntatottumuksiin ja ohjaamaan aktiiviseen elämäntapaan. Tässä käytetään koulukäyttöön suunnattua Polar </a:t>
            </a:r>
            <a:r>
              <a:rPr lang="fi-FI" dirty="0" err="1" smtClean="0"/>
              <a:t>Active</a:t>
            </a:r>
            <a:r>
              <a:rPr lang="fi-FI" dirty="0" smtClean="0"/>
              <a:t> aktiivisuusmittaria ja </a:t>
            </a:r>
            <a:r>
              <a:rPr lang="fi-FI" dirty="0" err="1" smtClean="0"/>
              <a:t>Polargofit.com</a:t>
            </a:r>
            <a:r>
              <a:rPr lang="fi-FI" dirty="0" smtClean="0"/>
              <a:t> –verkkopalvelua, johon sisältyy myös oppilaan liikunta-aktiivisuutta hyödyntävä </a:t>
            </a:r>
            <a:r>
              <a:rPr lang="fi-FI" dirty="0" err="1" smtClean="0"/>
              <a:t>Activarium</a:t>
            </a:r>
            <a:r>
              <a:rPr lang="fi-FI" dirty="0" smtClean="0"/>
              <a:t> – pelisovellus.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779912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fi-FI" dirty="0" smtClean="0"/>
              <a:t>	Aktiivisuusmittareita käytetään mahdollisimman monella eri tavalla – liikuntatunneilla, jaksoina kaikilla koulun oppilailla, oppilas-huoltaja pareilla, ”case” tapauksina liikunnallisesti syrjäytyneiden/ syrjäytymisvaarassa olevien oppilaiden kanssa.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779912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  <p:pic>
        <p:nvPicPr>
          <p:cNvPr id="12290" name="Picture 2" descr="http://www.palossports.com/imagez/25726_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3637772"/>
            <a:ext cx="3240360" cy="23492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Sports Tracker suunnistus</a:t>
            </a:r>
          </a:p>
        </p:txBody>
      </p:sp>
      <p:sp>
        <p:nvSpPr>
          <p:cNvPr id="34819" name="Sisällön paikkamerkk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Opettaja kiertää reitin kuvaten Sports Trackerin (puhelimen) kanssa.</a:t>
            </a:r>
          </a:p>
          <a:p>
            <a:pPr eaLnBrk="1" hangingPunct="1"/>
            <a:r>
              <a:rPr lang="fi-FI" smtClean="0"/>
              <a:t>Oppilas kuvaa kartalle kuvaussuuntineen merkityt paikat ja palaa lähtöpisteeseen</a:t>
            </a:r>
          </a:p>
        </p:txBody>
      </p:sp>
      <p:sp>
        <p:nvSpPr>
          <p:cNvPr id="2" name="Alatunnisteen paikkamerkki 1"/>
          <p:cNvSpPr>
            <a:spLocks noGrp="1"/>
          </p:cNvSpPr>
          <p:nvPr>
            <p:ph type="ftr" sz="quarter" idx="4294967295"/>
          </p:nvPr>
        </p:nvSpPr>
        <p:spPr>
          <a:xfrm>
            <a:off x="3131840" y="630932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5681" y="0"/>
            <a:ext cx="9078319" cy="6858000"/>
          </a:xfrm>
          <a:noFill/>
        </p:spPr>
      </p:pic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131840" y="6237312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20540" y="908720"/>
            <a:ext cx="724400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14363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0" y="6208713"/>
            <a:ext cx="4873625" cy="365125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692696"/>
            <a:ext cx="6552728" cy="4897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271743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err="1" smtClean="0"/>
              <a:t>QR-koodi</a:t>
            </a:r>
            <a:r>
              <a:rPr lang="fi-FI" dirty="0" smtClean="0"/>
              <a:t> suunnistus</a:t>
            </a:r>
            <a:br>
              <a:rPr lang="fi-FI" dirty="0" smtClean="0"/>
            </a:br>
            <a:r>
              <a:rPr lang="fi-FI" sz="3200" dirty="0" smtClean="0"/>
              <a:t>Mitäpä jos rastit näyttäisivät tältä?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131840" y="6237312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Aktiivisuushanke 2013</a:t>
            </a:r>
            <a:endParaRPr lang="fi-FI" dirty="0"/>
          </a:p>
        </p:txBody>
      </p:sp>
      <p:pic>
        <p:nvPicPr>
          <p:cNvPr id="7" name="Sisällön paikkamerkki 6" descr="ruusutorpankoulu-GoogleMaps_kaywa.me_He9WE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95736" y="1844824"/>
            <a:ext cx="4032448" cy="403244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4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  <a:prstGeom prst="rect">
            <a:avLst/>
          </a:prstGeom>
        </p:spPr>
        <p:txBody>
          <a:bodyPr bIns="91440" anchor="b"/>
          <a:lstStyle/>
          <a:p>
            <a:pPr eaLnBrk="1" hangingPunct="1"/>
            <a:r>
              <a:rPr lang="fi-FI" dirty="0" smtClean="0"/>
              <a:t>Sykkeenmittaus</a:t>
            </a:r>
          </a:p>
        </p:txBody>
      </p:sp>
      <p:sp>
        <p:nvSpPr>
          <p:cNvPr id="41987" name="Rectangle 15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495800"/>
          </a:xfrm>
          <a:prstGeom prst="rect">
            <a:avLst/>
          </a:prstGeom>
        </p:spPr>
        <p:txBody>
          <a:bodyPr/>
          <a:lstStyle/>
          <a:p>
            <a:pPr eaLnBrk="1" hangingPunct="1">
              <a:buNone/>
            </a:pPr>
            <a:r>
              <a:rPr lang="fi-FI" dirty="0" smtClean="0"/>
              <a:t>	Sykemittareiden avulla opetetaan lapsia ja nuoria liikkumaan juuri itselleen sopivalla rasitustasolla. </a:t>
            </a:r>
          </a:p>
          <a:p>
            <a:pPr eaLnBrk="1" hangingPunct="1">
              <a:buNone/>
            </a:pPr>
            <a:r>
              <a:rPr lang="fi-FI" dirty="0" smtClean="0"/>
              <a:t>	</a:t>
            </a:r>
            <a:r>
              <a:rPr lang="fi-FI" dirty="0" smtClean="0"/>
              <a:t>	</a:t>
            </a:r>
            <a:r>
              <a:rPr lang="fi-FI" dirty="0" smtClean="0">
                <a:solidFill>
                  <a:srgbClr val="FFFF00"/>
                </a:solidFill>
              </a:rPr>
              <a:t>Keväällä </a:t>
            </a:r>
            <a:r>
              <a:rPr lang="fi-FI" dirty="0" smtClean="0">
                <a:solidFill>
                  <a:srgbClr val="FFFF00"/>
                </a:solidFill>
              </a:rPr>
              <a:t>2013 Polar julkaisi uuden </a:t>
            </a:r>
            <a:r>
              <a:rPr lang="fi-FI" dirty="0" smtClean="0">
                <a:solidFill>
                  <a:srgbClr val="FFFF00"/>
                </a:solidFill>
              </a:rPr>
              <a:t>	koulukäyttöön </a:t>
            </a:r>
            <a:r>
              <a:rPr lang="fi-FI" dirty="0" smtClean="0">
                <a:solidFill>
                  <a:srgbClr val="FFFF00"/>
                </a:solidFill>
              </a:rPr>
              <a:t>soveltuvan, iPadia ja </a:t>
            </a:r>
            <a:r>
              <a:rPr lang="fi-FI" dirty="0" smtClean="0">
                <a:solidFill>
                  <a:srgbClr val="FFFF00"/>
                </a:solidFill>
              </a:rPr>
              <a:t>	</a:t>
            </a:r>
            <a:r>
              <a:rPr lang="fi-FI" dirty="0" err="1" smtClean="0">
                <a:solidFill>
                  <a:srgbClr val="FFFF00"/>
                </a:solidFill>
              </a:rPr>
              <a:t>Bluetooth</a:t>
            </a:r>
            <a:r>
              <a:rPr lang="fi-FI" dirty="0" smtClean="0">
                <a:solidFill>
                  <a:srgbClr val="FFFF00"/>
                </a:solidFill>
              </a:rPr>
              <a:t> </a:t>
            </a:r>
            <a:r>
              <a:rPr lang="fi-FI" dirty="0" smtClean="0">
                <a:solidFill>
                  <a:srgbClr val="FFFF00"/>
                </a:solidFill>
              </a:rPr>
              <a:t>–lähettimiä hyödyntävän </a:t>
            </a:r>
            <a:r>
              <a:rPr lang="fi-FI" dirty="0" smtClean="0">
                <a:solidFill>
                  <a:srgbClr val="FFFF00"/>
                </a:solidFill>
              </a:rPr>
              <a:t>	helppokäyttöisen </a:t>
            </a:r>
            <a:r>
              <a:rPr lang="fi-FI" dirty="0" smtClean="0">
                <a:solidFill>
                  <a:srgbClr val="FFFF00"/>
                </a:solidFill>
              </a:rPr>
              <a:t>ja edullisen ratkaisun</a:t>
            </a:r>
          </a:p>
          <a:p>
            <a:pPr eaLnBrk="1" hangingPunct="1"/>
            <a:endParaRPr lang="fi-FI" dirty="0" smtClean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3347864" y="6237312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uronen\Desktop\kuv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6568936" cy="492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3246" y="128323"/>
            <a:ext cx="4295258" cy="315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9415" y="3417309"/>
            <a:ext cx="4229732" cy="3108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67300"/>
            <a:ext cx="70008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466950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Muu testattu teknologia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Kypärä-/actionkamerat</a:t>
            </a:r>
          </a:p>
          <a:p>
            <a:r>
              <a:rPr lang="fi-FI" dirty="0" smtClean="0"/>
              <a:t>Tutkat </a:t>
            </a:r>
          </a:p>
          <a:p>
            <a:r>
              <a:rPr lang="fi-FI" dirty="0" smtClean="0"/>
              <a:t>Ponnistusvoimamittarit</a:t>
            </a:r>
          </a:p>
          <a:p>
            <a:r>
              <a:rPr lang="fi-FI" dirty="0" err="1" smtClean="0"/>
              <a:t>iPad</a:t>
            </a:r>
            <a:r>
              <a:rPr lang="fi-FI" dirty="0" smtClean="0"/>
              <a:t> –sovellukset</a:t>
            </a:r>
          </a:p>
          <a:p>
            <a:r>
              <a:rPr lang="fi-FI" dirty="0" err="1" smtClean="0"/>
              <a:t>GEO-kätkentä</a:t>
            </a:r>
            <a:endParaRPr lang="fi-FI" dirty="0" smtClean="0"/>
          </a:p>
          <a:p>
            <a:r>
              <a:rPr lang="fi-FI" dirty="0" smtClean="0"/>
              <a:t>”Arviointityökalut”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on liikuntateknologia?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>
                <a:solidFill>
                  <a:srgbClr val="FF0000"/>
                </a:solidFill>
              </a:rPr>
              <a:t>Minkä lisäarvon se tuottaa liikunnanopetukseen? </a:t>
            </a:r>
            <a:r>
              <a:rPr lang="fi-FI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Kansanterveydellinen näkökulma-&gt; </a:t>
            </a:r>
          </a:p>
          <a:p>
            <a:pPr>
              <a:buNone/>
            </a:pPr>
            <a:r>
              <a:rPr lang="fi-FI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liikuntateknologia voi pelastaa sukupolven. </a:t>
            </a:r>
            <a:r>
              <a:rPr lang="fi-FI" dirty="0" smtClean="0">
                <a:solidFill>
                  <a:srgbClr val="FFFF00"/>
                </a:solidFill>
              </a:rPr>
              <a:t>Liike ei saa kadota teknologiaan.</a:t>
            </a:r>
            <a:endParaRPr lang="fi-FI" dirty="0">
              <a:solidFill>
                <a:srgbClr val="FFFF00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2987824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 tsekkaamassa</a:t>
            </a:r>
            <a:br>
              <a:rPr lang="fi-FI" dirty="0" smtClean="0"/>
            </a:br>
            <a:r>
              <a:rPr lang="fi-FI" dirty="0" smtClean="0"/>
              <a:t>…</a:t>
            </a:r>
            <a:r>
              <a:rPr lang="fi-FI" sz="3200" dirty="0" smtClean="0"/>
              <a:t>älä kirjoita ylös ;)</a:t>
            </a:r>
            <a:br>
              <a:rPr lang="fi-FI" sz="3200" dirty="0" smtClean="0"/>
            </a:br>
            <a:r>
              <a:rPr lang="fi-FI" sz="3200" dirty="0" smtClean="0"/>
              <a:t/>
            </a:r>
            <a:br>
              <a:rPr lang="fi-FI" sz="3200" dirty="0" smtClean="0"/>
            </a:b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>
              <a:buNone/>
            </a:pPr>
            <a:r>
              <a:rPr lang="fi-FI" dirty="0" err="1" smtClean="0">
                <a:hlinkClick r:id="rId2"/>
              </a:rPr>
              <a:t>Aktiivisuushanke.wordpress.com</a:t>
            </a:r>
            <a:endParaRPr lang="fi-FI" dirty="0" smtClean="0"/>
          </a:p>
          <a:p>
            <a:pPr>
              <a:buNone/>
            </a:pPr>
            <a:r>
              <a:rPr lang="fi-FI" dirty="0" err="1" smtClean="0">
                <a:hlinkClick r:id="rId3"/>
              </a:rPr>
              <a:t>Facebook.com/groups/aktiivisuushanke</a:t>
            </a:r>
            <a:endParaRPr lang="fi-FI" dirty="0" smtClean="0"/>
          </a:p>
          <a:p>
            <a:pPr>
              <a:buNone/>
            </a:pPr>
            <a:r>
              <a:rPr lang="fi-FI" dirty="0" err="1" smtClean="0">
                <a:hlinkClick r:id="rId4"/>
              </a:rPr>
              <a:t>Edu.fi</a:t>
            </a:r>
            <a:endParaRPr lang="fi-FI" dirty="0" smtClean="0"/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dirty="0" smtClean="0"/>
              <a:t>Tai </a:t>
            </a:r>
            <a:r>
              <a:rPr lang="fi-FI" dirty="0" err="1" smtClean="0"/>
              <a:t>googlaa…aktiivisuushanke</a:t>
            </a:r>
            <a:endParaRPr lang="fi-FI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Mukana hankkeessa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Heinolan kaupunki</a:t>
            </a:r>
          </a:p>
          <a:p>
            <a:pPr>
              <a:buNone/>
            </a:pPr>
            <a:r>
              <a:rPr lang="fi-FI" dirty="0" smtClean="0"/>
              <a:t>Enonkosken kunta</a:t>
            </a:r>
          </a:p>
          <a:p>
            <a:pPr>
              <a:buNone/>
            </a:pPr>
            <a:r>
              <a:rPr lang="fi-FI" dirty="0" smtClean="0"/>
              <a:t>Iisalmen kaupunki</a:t>
            </a:r>
          </a:p>
          <a:p>
            <a:pPr>
              <a:buNone/>
            </a:pPr>
            <a:r>
              <a:rPr lang="fi-FI" dirty="0" smtClean="0"/>
              <a:t>Kempeleen kunta</a:t>
            </a:r>
          </a:p>
          <a:p>
            <a:pPr>
              <a:buNone/>
            </a:pPr>
            <a:r>
              <a:rPr lang="fi-FI" dirty="0" smtClean="0"/>
              <a:t>Mikkelin kaupunki</a:t>
            </a:r>
          </a:p>
          <a:p>
            <a:pPr>
              <a:buNone/>
            </a:pPr>
            <a:r>
              <a:rPr lang="fi-FI" dirty="0" smtClean="0"/>
              <a:t>Helsingin kaupunki</a:t>
            </a:r>
          </a:p>
          <a:p>
            <a:pPr>
              <a:buNone/>
            </a:pPr>
            <a:r>
              <a:rPr lang="fi-FI" dirty="0" smtClean="0"/>
              <a:t>Espoon kaupunki</a:t>
            </a:r>
          </a:p>
          <a:p>
            <a:pPr>
              <a:buNone/>
            </a:pPr>
            <a:r>
              <a:rPr lang="fi-FI" dirty="0" smtClean="0"/>
              <a:t>Polar </a:t>
            </a:r>
            <a:r>
              <a:rPr lang="fi-FI" dirty="0" err="1" smtClean="0"/>
              <a:t>Electro</a:t>
            </a:r>
            <a:r>
              <a:rPr lang="fi-FI" dirty="0" smtClean="0"/>
              <a:t> Finland</a:t>
            </a:r>
          </a:p>
          <a:p>
            <a:pPr>
              <a:buNone/>
            </a:pPr>
            <a:r>
              <a:rPr lang="fi-FI" smtClean="0"/>
              <a:t>Opetushallitus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347864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   Liikuntateknologian </a:t>
            </a:r>
            <a:r>
              <a:rPr lang="fi-FI" dirty="0" smtClean="0"/>
              <a:t>hyödyntämisen mahdollisuudet liikunnan </a:t>
            </a:r>
            <a:r>
              <a:rPr lang="fi-FI" dirty="0" err="1" smtClean="0"/>
              <a:t>motivaattorina</a:t>
            </a:r>
            <a:r>
              <a:rPr lang="fi-FI" dirty="0" smtClean="0"/>
              <a:t> ovat valtavat. Aktiivisuushanke jatkaa omia tutkimuksiaan ja hankkeen päättyessä 2014 syksyllä voi lopputuloksia käydä katsomassa </a:t>
            </a:r>
            <a:r>
              <a:rPr lang="fi-FI" dirty="0" err="1" smtClean="0"/>
              <a:t>edu.fi</a:t>
            </a:r>
            <a:r>
              <a:rPr lang="fi-FI" dirty="0" smtClean="0"/>
              <a:t> –sivustolta.</a:t>
            </a:r>
            <a:endParaRPr lang="fi-FI" b="1" dirty="0" smtClean="0"/>
          </a:p>
          <a:p>
            <a:endParaRPr lang="fi-FI"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i-FI" dirty="0" smtClean="0"/>
          </a:p>
          <a:p>
            <a:pPr algn="ctr">
              <a:buNone/>
            </a:pPr>
            <a:endParaRPr lang="fi-FI" dirty="0" smtClean="0"/>
          </a:p>
          <a:p>
            <a:pPr algn="ctr">
              <a:buNone/>
            </a:pPr>
            <a:r>
              <a:rPr lang="fi-FI" sz="4400" dirty="0" smtClean="0"/>
              <a:t>Kiitos mielenkiinnosta!</a:t>
            </a:r>
            <a:endParaRPr lang="fi-FI" sz="44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491880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893175" cy="11430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fi-FI" b="1" dirty="0" smtClean="0"/>
              <a:t>Teknologiat 2008-2010 hankkeessa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536" y="1628800"/>
            <a:ext cx="4038600" cy="4495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fi-FI" sz="2800" dirty="0" smtClean="0"/>
              <a:t>Aktiivisuusmittaus</a:t>
            </a:r>
          </a:p>
          <a:p>
            <a:pPr eaLnBrk="1" hangingPunct="1"/>
            <a:r>
              <a:rPr lang="fi-FI" sz="2800" dirty="0" err="1" smtClean="0"/>
              <a:t>Gps-paikannus</a:t>
            </a:r>
            <a:endParaRPr lang="fi-FI" sz="2800" dirty="0" smtClean="0"/>
          </a:p>
          <a:p>
            <a:pPr eaLnBrk="1" hangingPunct="1"/>
            <a:r>
              <a:rPr lang="fi-FI" sz="2800" dirty="0" smtClean="0"/>
              <a:t>Sykkeenmittaus</a:t>
            </a:r>
          </a:p>
          <a:p>
            <a:pPr eaLnBrk="1" hangingPunct="1"/>
            <a:r>
              <a:rPr lang="fi-FI" sz="2800" dirty="0" smtClean="0"/>
              <a:t>Videointi opetuksessa</a:t>
            </a:r>
          </a:p>
          <a:p>
            <a:r>
              <a:rPr lang="fi-FI" sz="2800" dirty="0" smtClean="0"/>
              <a:t>Lukuvuoden suunnittelu</a:t>
            </a:r>
          </a:p>
          <a:p>
            <a:pPr eaLnBrk="1" hangingPunct="1"/>
            <a:endParaRPr lang="fi-FI" sz="2800" dirty="0" smtClean="0"/>
          </a:p>
          <a:p>
            <a:pPr eaLnBrk="1" hangingPunct="1"/>
            <a:endParaRPr lang="fi-FI" sz="2800" dirty="0" smtClean="0"/>
          </a:p>
          <a:p>
            <a:pPr eaLnBrk="1" hangingPunct="1"/>
            <a:endParaRPr lang="fi-FI" sz="2800" dirty="0" smtClean="0"/>
          </a:p>
          <a:p>
            <a:pPr eaLnBrk="1" hangingPunct="1"/>
            <a:endParaRPr lang="fi-FI" sz="2800" dirty="0" smtClean="0"/>
          </a:p>
          <a:p>
            <a:pPr eaLnBrk="1" hangingPunct="1"/>
            <a:endParaRPr lang="fi-FI" sz="2800" dirty="0" smtClean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fi-FI" sz="2800" dirty="0" smtClean="0"/>
              <a:t>Arvioinnin tueksi</a:t>
            </a:r>
          </a:p>
          <a:p>
            <a:pPr eaLnBrk="1" hangingPunct="1"/>
            <a:r>
              <a:rPr lang="fi-FI" sz="2800" dirty="0" smtClean="0"/>
              <a:t>Ohjeet laitehankintoihin</a:t>
            </a:r>
          </a:p>
          <a:p>
            <a:pPr eaLnBrk="1" hangingPunct="1"/>
            <a:r>
              <a:rPr lang="fi-FI" sz="2800" dirty="0" smtClean="0"/>
              <a:t>Muun teknologia kartoittaminen</a:t>
            </a:r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4294967295"/>
          </p:nvPr>
        </p:nvSpPr>
        <p:spPr>
          <a:xfrm>
            <a:off x="3131840" y="6165304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b="1" dirty="0" smtClean="0"/>
              <a:t>Liikuntateknologian mahdollisuuksien kartoittaminen ja käyttö oppimisympäristöjen kokonaisvaltaisessa kehittämisessä </a:t>
            </a:r>
            <a:br>
              <a:rPr lang="fi-FI" b="1" dirty="0" smtClean="0"/>
            </a:b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419872" y="6165304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i-FI" dirty="0" smtClean="0"/>
              <a:t>	</a:t>
            </a:r>
            <a:r>
              <a:rPr lang="fi-FI" dirty="0" smtClean="0"/>
              <a:t>Teknologia kehittyy nopealla vauhdilla ja samaan aikaan lasten ja nuorten istuminen lisääntyy ja fyysinen aktiivisuus vähenee. Aktiivisuushankkeen tavoitteena on kääntää teknologia hyödyksi.</a:t>
            </a:r>
            <a:endParaRPr lang="fi-FI" b="1" dirty="0" smtClean="0"/>
          </a:p>
          <a:p>
            <a:pPr>
              <a:buNone/>
            </a:pPr>
            <a:r>
              <a:rPr lang="fi-FI" dirty="0" smtClean="0"/>
              <a:t>. </a:t>
            </a:r>
            <a:endParaRPr lang="fi-FI" dirty="0" smtClean="0"/>
          </a:p>
          <a:p>
            <a:pPr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059832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   </a:t>
            </a:r>
            <a:r>
              <a:rPr lang="fi-FI" dirty="0" smtClean="0"/>
              <a:t>Hankkeen aikana tutustutaan erilaiseen liikuntateknologiaan ja arvioidaan sen käytettävyyttä. Testataan erilaisia laitteita ja sovelluksia erityyppisissä kouluympäristöissä, eri ikäisillä oppilailla. </a:t>
            </a:r>
            <a:endParaRPr lang="fi-FI" b="1" dirty="0" smtClean="0"/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</a:t>
            </a:r>
            <a:r>
              <a:rPr lang="fi-FI" dirty="0" smtClean="0"/>
              <a:t>avoitteena </a:t>
            </a:r>
            <a:r>
              <a:rPr lang="fi-FI" dirty="0" smtClean="0"/>
              <a:t>on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i-FI" dirty="0" smtClean="0"/>
              <a:t>	</a:t>
            </a:r>
            <a:r>
              <a:rPr lang="fi-FI" dirty="0" smtClean="0"/>
              <a:t>Oman </a:t>
            </a:r>
            <a:r>
              <a:rPr lang="fi-FI" dirty="0" smtClean="0"/>
              <a:t>fyysisen toimintakykyisyyden ja sen kehittämisen parempi ymmärtäminen</a:t>
            </a:r>
            <a:r>
              <a:rPr lang="fi-FI" dirty="0" smtClean="0"/>
              <a:t>.</a:t>
            </a:r>
          </a:p>
          <a:p>
            <a:pPr>
              <a:buNone/>
            </a:pPr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059832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 toteutus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i-FI" dirty="0" smtClean="0"/>
              <a:t>	Laitetestaus </a:t>
            </a:r>
            <a:r>
              <a:rPr lang="fi-FI" dirty="0" smtClean="0"/>
              <a:t>- teknologian rajaaminen – uusin teknologia – </a:t>
            </a:r>
            <a:r>
              <a:rPr lang="fi-FI" dirty="0" smtClean="0">
                <a:solidFill>
                  <a:schemeClr val="tx2">
                    <a:lumMod val="75000"/>
                  </a:schemeClr>
                </a:solidFill>
              </a:rPr>
              <a:t>olemassa olevan teknologian hyödyntäminen</a:t>
            </a:r>
          </a:p>
          <a:p>
            <a:pPr>
              <a:buNone/>
            </a:pPr>
            <a:r>
              <a:rPr lang="fi-FI" dirty="0" smtClean="0"/>
              <a:t>	Julkaisutoiminta</a:t>
            </a:r>
            <a:r>
              <a:rPr lang="fi-FI" dirty="0" smtClean="0"/>
              <a:t>: </a:t>
            </a:r>
            <a:r>
              <a:rPr lang="fi-FI" dirty="0" err="1" smtClean="0"/>
              <a:t>Edu.fi</a:t>
            </a:r>
            <a:r>
              <a:rPr lang="fi-FI" dirty="0" smtClean="0"/>
              <a:t>, Koulutukset, Hankkeen muu jalkauttaminen eri tapahtumissa, Avoimet seminaarit, </a:t>
            </a:r>
            <a:r>
              <a:rPr lang="fi-FI" dirty="0" err="1" smtClean="0"/>
              <a:t>Bloggaaminen</a:t>
            </a:r>
            <a:r>
              <a:rPr lang="fi-FI" dirty="0" smtClean="0"/>
              <a:t>, muu SOME</a:t>
            </a:r>
          </a:p>
          <a:p>
            <a:pPr algn="ctr">
              <a:buNone/>
            </a:pPr>
            <a:r>
              <a:rPr lang="fi-FI" dirty="0" smtClean="0">
                <a:solidFill>
                  <a:srgbClr val="FF0000"/>
                </a:solidFill>
              </a:rPr>
              <a:t>              ”</a:t>
            </a:r>
            <a:r>
              <a:rPr lang="fi-FI" dirty="0" smtClean="0">
                <a:solidFill>
                  <a:srgbClr val="FF0000"/>
                </a:solidFill>
              </a:rPr>
              <a:t>Hyvien käytänteiden jakaminen”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635896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Sosiaalinen media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i-FI" dirty="0" smtClean="0"/>
              <a:t>	Lisäarvo </a:t>
            </a:r>
            <a:r>
              <a:rPr lang="fi-FI" dirty="0" smtClean="0"/>
              <a:t>vai lisätyö? Voidaanko sosiaalisella medialla lisätä fyysistä aktiivisuutta vai lisääkö se ainoastaan ruutuaikaa?</a:t>
            </a:r>
          </a:p>
          <a:p>
            <a:pPr>
              <a:buNone/>
            </a:pPr>
            <a:r>
              <a:rPr lang="fi-FI" dirty="0" smtClean="0"/>
              <a:t>	</a:t>
            </a:r>
            <a:r>
              <a:rPr lang="fi-FI" dirty="0" err="1" smtClean="0"/>
              <a:t>google</a:t>
            </a:r>
            <a:r>
              <a:rPr lang="fi-FI" dirty="0" smtClean="0"/>
              <a:t> </a:t>
            </a:r>
            <a:r>
              <a:rPr lang="fi-FI" dirty="0" err="1" smtClean="0"/>
              <a:t>drive</a:t>
            </a:r>
            <a:endParaRPr lang="fi-FI" dirty="0" smtClean="0"/>
          </a:p>
          <a:p>
            <a:pPr>
              <a:buNone/>
            </a:pPr>
            <a:r>
              <a:rPr lang="fi-FI" dirty="0" smtClean="0"/>
              <a:t>	Wikit</a:t>
            </a:r>
          </a:p>
          <a:p>
            <a:pPr>
              <a:buNone/>
            </a:pPr>
            <a:r>
              <a:rPr lang="fi-FI" dirty="0" smtClean="0"/>
              <a:t>		Pilvipalvelut</a:t>
            </a:r>
          </a:p>
          <a:p>
            <a:pPr>
              <a:buNone/>
            </a:pPr>
            <a:r>
              <a:rPr lang="fi-FI" dirty="0" smtClean="0"/>
              <a:t>			</a:t>
            </a:r>
            <a:r>
              <a:rPr lang="fi-FI" dirty="0" err="1" smtClean="0"/>
              <a:t>Blogit</a:t>
            </a:r>
            <a:r>
              <a:rPr lang="fi-FI" dirty="0" smtClean="0"/>
              <a:t>, yhteisöpalvelut 				verkkoharjoituspäiväkirjat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3923928" y="6165304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Aktiivisuushanke 2013</a:t>
            </a:r>
            <a:endParaRPr lang="fi-FI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934</Template>
  <TotalTime>481</TotalTime>
  <Words>220</Words>
  <Application>Microsoft Office PowerPoint</Application>
  <PresentationFormat>Näytössä katseltava diaesitys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23</vt:i4>
      </vt:variant>
    </vt:vector>
  </HeadingPairs>
  <TitlesOfParts>
    <vt:vector size="24" baseType="lpstr">
      <vt:lpstr>Modèle par défaut</vt:lpstr>
      <vt:lpstr>Teknologia ja liikunnanopetus oppimisympäristöhankkeissa    </vt:lpstr>
      <vt:lpstr>Mitä on liikuntateknologia? </vt:lpstr>
      <vt:lpstr>Teknologiat 2008-2010 hankkeessa</vt:lpstr>
      <vt:lpstr>  Liikuntateknologian mahdollisuuksien kartoittaminen ja käyttö oppimisympäristöjen kokonaisvaltaisessa kehittämisessä  </vt:lpstr>
      <vt:lpstr>Dia 5</vt:lpstr>
      <vt:lpstr>Dia 6</vt:lpstr>
      <vt:lpstr>Tavoitteena on </vt:lpstr>
      <vt:lpstr>Hankkeen toteutus</vt:lpstr>
      <vt:lpstr>Sosiaalinen media </vt:lpstr>
      <vt:lpstr>Aktiivisuusmittaus</vt:lpstr>
      <vt:lpstr>Dia 11</vt:lpstr>
      <vt:lpstr>Sports Tracker suunnistus</vt:lpstr>
      <vt:lpstr>Dia 13</vt:lpstr>
      <vt:lpstr>Dia 14</vt:lpstr>
      <vt:lpstr>Dia 15</vt:lpstr>
      <vt:lpstr>QR-koodi suunnistus Mitäpä jos rastit näyttäisivät tältä?</vt:lpstr>
      <vt:lpstr>Sykkeenmittaus</vt:lpstr>
      <vt:lpstr>Dia 18</vt:lpstr>
      <vt:lpstr>Muu testattu teknologia</vt:lpstr>
      <vt:lpstr>Käy tsekkaamassa …älä kirjoita ylös ;)  </vt:lpstr>
      <vt:lpstr>Mukana hankkeessa</vt:lpstr>
      <vt:lpstr>Dia 22</vt:lpstr>
      <vt:lpstr>Dia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Liikuntateknologian mahdollisuuksien kartoittaminen ja käyttö oppimisympäristöjen kokonaisvaltaisessa kehittämisessä</dc:title>
  <dc:creator>Ari-Matti</dc:creator>
  <cp:lastModifiedBy>Ari-Matti</cp:lastModifiedBy>
  <cp:revision>59</cp:revision>
  <dcterms:created xsi:type="dcterms:W3CDTF">2012-09-15T18:18:45Z</dcterms:created>
  <dcterms:modified xsi:type="dcterms:W3CDTF">2013-11-10T20:48:31Z</dcterms:modified>
</cp:coreProperties>
</file>